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7" r:id="rId3"/>
    <p:sldId id="288" r:id="rId4"/>
    <p:sldId id="307" r:id="rId5"/>
    <p:sldId id="302" r:id="rId6"/>
    <p:sldId id="308" r:id="rId7"/>
    <p:sldId id="309" r:id="rId8"/>
    <p:sldId id="306" r:id="rId9"/>
    <p:sldId id="29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호 유" initials="진유" lastIdx="1" clrIdx="0">
    <p:extLst>
      <p:ext uri="{19B8F6BF-5375-455C-9EA6-DF929625EA0E}">
        <p15:presenceInfo xmlns:p15="http://schemas.microsoft.com/office/powerpoint/2012/main" userId="18da291156345b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2C8FC-3292-4C88-9F58-FB6F6AF4728D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1AC08-2984-441C-BADF-D69AFC165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79B5-0B16-4E09-817B-37F1AC2FDC1E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11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40F3-5EB3-4489-9618-EBAA00742323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3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7F5B7-498C-46E4-B0C9-90D242FCAB41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23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0F5F7-AE8F-4047-AA83-382771B29380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14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F643-3667-4CEC-922F-E94BF423F586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95E8-AADA-47CA-A1DF-FC5D9A49E55D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72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98EF-3213-4BCB-839A-2BFCE2A1D9EC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4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EF40-6A3B-4FCE-ACCA-91488F3D2398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5F4E-3E56-444C-808E-4D5AD0700CFF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6007-D0EB-49EE-81A4-70B9614E66A9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0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5C99-B6A8-40F0-8448-C1D29C82EB38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7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17DF6-0CEC-43D0-A57B-D077D4396E0B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75874-22F6-4A62-AB7D-F81411A5C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35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1521"/>
          </a:xfrm>
          <a:prstGeom prst="rect">
            <a:avLst/>
          </a:prstGeom>
        </p:spPr>
      </p:pic>
      <p:sp>
        <p:nvSpPr>
          <p:cNvPr id="8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2254137" y="1973244"/>
            <a:ext cx="7683723" cy="76944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 latinLnBrk="0"/>
            <a:r>
              <a:rPr lang="ko-KR" altLang="en-US" sz="5000" b="1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최적화기법특론</a:t>
            </a:r>
            <a:endParaRPr lang="en-US" altLang="ko-KR" sz="50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3423877" y="6457890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2024254019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유진호</a:t>
            </a:r>
            <a:endParaRPr lang="en-US" altLang="ko-KR" sz="2000" b="1" kern="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2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-1331883" y="3347427"/>
            <a:ext cx="5797077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-22861" y="471748"/>
            <a:ext cx="1566659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순서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19" y="6095591"/>
            <a:ext cx="1941973" cy="892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4841" y="520473"/>
            <a:ext cx="406811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200" b="1" dirty="0">
                <a:latin typeface="+mj-lt"/>
              </a:rPr>
              <a:t>도입부</a:t>
            </a: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>
                <a:latin typeface="+mj-lt"/>
              </a:rPr>
              <a:t>코드 설명</a:t>
            </a: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>
                <a:latin typeface="+mj-lt"/>
              </a:rPr>
              <a:t>실행결과</a:t>
            </a:r>
            <a:endParaRPr lang="en-US" altLang="ko-KR" sz="22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89520" y="6355738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9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0" y="47025"/>
            <a:ext cx="3550023" cy="4770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1F1A57-AE5F-0817-65E8-CEC2D607AF18}"/>
              </a:ext>
            </a:extLst>
          </p:cNvPr>
          <p:cNvSpPr txBox="1"/>
          <p:nvPr/>
        </p:nvSpPr>
        <p:spPr>
          <a:xfrm>
            <a:off x="578849" y="737777"/>
            <a:ext cx="45233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RRT* (Rapidly-exploring Random Tree Star)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RRT</a:t>
            </a:r>
            <a:r>
              <a:rPr lang="ko-KR" altLang="en-US" sz="1400" dirty="0">
                <a:latin typeface="Söhne"/>
              </a:rPr>
              <a:t>는 무작위로 확장되는 트리 구조를 사용하여 넓은 탐색 공간에서 경로를 찾습니다</a:t>
            </a:r>
            <a:r>
              <a:rPr lang="en-US" altLang="ko-KR" sz="1400" dirty="0">
                <a:latin typeface="Söhne"/>
              </a:rPr>
              <a:t>. </a:t>
            </a:r>
            <a:r>
              <a:rPr lang="ko-KR" altLang="en-US" sz="1400" dirty="0">
                <a:latin typeface="Söhne"/>
              </a:rPr>
              <a:t>기본 </a:t>
            </a:r>
            <a:r>
              <a:rPr lang="en-US" altLang="ko-KR" sz="1400" dirty="0">
                <a:latin typeface="Söhne"/>
              </a:rPr>
              <a:t>RRT</a:t>
            </a:r>
            <a:r>
              <a:rPr lang="ko-KR" altLang="en-US" sz="1400" dirty="0">
                <a:latin typeface="Söhne"/>
              </a:rPr>
              <a:t>의 단점은 최적 경로를 찾기 어렵다는 점인데</a:t>
            </a:r>
            <a:r>
              <a:rPr lang="en-US" altLang="ko-KR" sz="1400" dirty="0">
                <a:latin typeface="Söhne"/>
              </a:rPr>
              <a:t>, RRT</a:t>
            </a:r>
            <a:r>
              <a:rPr lang="ko-KR" altLang="en-US" sz="1400" dirty="0">
                <a:latin typeface="Söhne"/>
              </a:rPr>
              <a:t>는 트리를 확장하면서 경로를 지속적으로 개선하여 보다 짧고 효율적인 경로를 찾습니다</a:t>
            </a:r>
            <a:r>
              <a:rPr lang="en-US" altLang="ko-KR" sz="1400" dirty="0">
                <a:latin typeface="Söhne"/>
              </a:rPr>
              <a:t>.</a:t>
            </a:r>
            <a:br>
              <a:rPr lang="en-US" altLang="ko-KR" sz="1400" dirty="0">
                <a:latin typeface="Söhne"/>
              </a:rPr>
            </a:b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RRT</a:t>
            </a:r>
            <a:r>
              <a:rPr lang="ko-KR" altLang="en-US" sz="1400" dirty="0">
                <a:latin typeface="Söhne"/>
              </a:rPr>
              <a:t>와 </a:t>
            </a:r>
            <a:r>
              <a:rPr lang="en-US" altLang="ko-KR" sz="1400" dirty="0">
                <a:latin typeface="Söhne"/>
              </a:rPr>
              <a:t>RRT*</a:t>
            </a:r>
            <a:r>
              <a:rPr lang="ko-KR" altLang="en-US" sz="1400" dirty="0">
                <a:latin typeface="Söhne"/>
              </a:rPr>
              <a:t>의 차이점</a:t>
            </a:r>
            <a:endParaRPr lang="en-US" altLang="ko-KR" sz="1400" dirty="0"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16178-55A5-FCF5-9D87-814BED7EDAE3}"/>
              </a:ext>
            </a:extLst>
          </p:cNvPr>
          <p:cNvSpPr txBox="1"/>
          <p:nvPr/>
        </p:nvSpPr>
        <p:spPr>
          <a:xfrm>
            <a:off x="5929460" y="737777"/>
            <a:ext cx="45233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A* (A-Star)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A* </a:t>
            </a:r>
            <a:r>
              <a:rPr lang="ko-KR" altLang="en-US" sz="1400" dirty="0">
                <a:latin typeface="Söhne"/>
              </a:rPr>
              <a:t>알고리즘은 그래프 탐색 기반의 휴리스틱 알고리즘으로</a:t>
            </a:r>
            <a:r>
              <a:rPr lang="en-US" altLang="ko-KR" sz="1400" dirty="0">
                <a:latin typeface="Söhne"/>
              </a:rPr>
              <a:t>, </a:t>
            </a:r>
            <a:r>
              <a:rPr lang="ko-KR" altLang="en-US" sz="1400" dirty="0">
                <a:latin typeface="Söhne"/>
              </a:rPr>
              <a:t>시작점에서 목표 지점까지 최단 경로를 찾는 데 사용됩니다</a:t>
            </a:r>
            <a:r>
              <a:rPr lang="en-US" altLang="ko-KR" sz="1400" dirty="0">
                <a:latin typeface="Söhne"/>
              </a:rPr>
              <a:t>. </a:t>
            </a:r>
            <a:r>
              <a:rPr lang="ko-KR" altLang="en-US" sz="1400" dirty="0">
                <a:latin typeface="Söhne"/>
              </a:rPr>
              <a:t>이 알고리즘은 비용 함수와 휴리스틱 함수를 결합하여 가장 비용이 적은 경로를 선택합니다</a:t>
            </a:r>
            <a:r>
              <a:rPr lang="en-US" altLang="ko-KR" sz="1400" dirty="0">
                <a:latin typeface="Söhne"/>
              </a:rPr>
              <a:t>. RRT*</a:t>
            </a:r>
            <a:r>
              <a:rPr lang="ko-KR" altLang="en-US" sz="1400" dirty="0">
                <a:latin typeface="Söhne"/>
              </a:rPr>
              <a:t>에서 생성된 그래프를 최적화하고 더 빠른 경로를 찾는 데 활용됩니다</a:t>
            </a:r>
            <a:r>
              <a:rPr lang="en-US" altLang="ko-KR" sz="1400" dirty="0">
                <a:latin typeface="Söhne"/>
              </a:rPr>
              <a:t>.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Branch &amp; Bound</a:t>
            </a:r>
            <a:r>
              <a:rPr lang="ko-KR" altLang="en-US" sz="1400" dirty="0">
                <a:latin typeface="Söhne"/>
              </a:rPr>
              <a:t>를 하지 못한 이유</a:t>
            </a:r>
            <a:endParaRPr lang="en-US" altLang="ko-KR" sz="1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99724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0" y="47025"/>
            <a:ext cx="3550023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1F1A57-AE5F-0817-65E8-CEC2D607AF18}"/>
              </a:ext>
            </a:extLst>
          </p:cNvPr>
          <p:cNvSpPr txBox="1"/>
          <p:nvPr/>
        </p:nvSpPr>
        <p:spPr>
          <a:xfrm>
            <a:off x="7180985" y="679054"/>
            <a:ext cx="4523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X</a:t>
            </a:r>
            <a:r>
              <a:rPr lang="ko-KR" altLang="en-US" sz="1400" dirty="0">
                <a:latin typeface="Söhne"/>
              </a:rPr>
              <a:t>는 초기 값으로 설정된 </a:t>
            </a:r>
            <a:r>
              <a:rPr lang="en-US" altLang="ko-KR" sz="1400" dirty="0">
                <a:latin typeface="Söhne"/>
              </a:rPr>
              <a:t>{-2.0, -3.0}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GRAD</a:t>
            </a:r>
            <a:r>
              <a:rPr lang="ko-KR" altLang="en-US" sz="1400" dirty="0">
                <a:latin typeface="Söhne"/>
              </a:rPr>
              <a:t>는 기울기</a:t>
            </a:r>
            <a:r>
              <a:rPr lang="en-US" altLang="ko-KR" sz="1400" dirty="0">
                <a:latin typeface="Söhne"/>
              </a:rPr>
              <a:t>, HESS</a:t>
            </a:r>
            <a:r>
              <a:rPr lang="ko-KR" altLang="en-US" sz="1400" dirty="0">
                <a:latin typeface="Söhne"/>
              </a:rPr>
              <a:t>는 </a:t>
            </a:r>
            <a:r>
              <a:rPr lang="ko-KR" altLang="en-US" sz="1400" dirty="0" err="1">
                <a:latin typeface="Söhne"/>
              </a:rPr>
              <a:t>헤시안을</a:t>
            </a:r>
            <a:r>
              <a:rPr lang="ko-KR" altLang="en-US" sz="1400" dirty="0">
                <a:latin typeface="Söhne"/>
              </a:rPr>
              <a:t> 저장할 행렬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F0AAD-45A1-7F94-A50C-B97E2E38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85" y="651252"/>
            <a:ext cx="6658832" cy="53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1" y="81861"/>
            <a:ext cx="2800754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A7038-0BC9-AC8D-7869-C3EED2999292}"/>
              </a:ext>
            </a:extLst>
          </p:cNvPr>
          <p:cNvSpPr txBox="1"/>
          <p:nvPr/>
        </p:nvSpPr>
        <p:spPr>
          <a:xfrm>
            <a:off x="7180985" y="679054"/>
            <a:ext cx="45233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Söhne"/>
              </a:rPr>
              <a:t>cstdlib</a:t>
            </a:r>
            <a:r>
              <a:rPr lang="en-US" altLang="ko-KR" sz="1400" dirty="0">
                <a:latin typeface="Söhne"/>
              </a:rPr>
              <a:t>, </a:t>
            </a:r>
            <a:r>
              <a:rPr lang="en-US" altLang="ko-KR" sz="1400" dirty="0" err="1">
                <a:latin typeface="Söhne"/>
              </a:rPr>
              <a:t>ctime</a:t>
            </a:r>
            <a:r>
              <a:rPr lang="ko-KR" altLang="en-US" sz="1400" dirty="0">
                <a:latin typeface="Söhne"/>
              </a:rPr>
              <a:t>은 </a:t>
            </a:r>
            <a:r>
              <a:rPr lang="en-US" altLang="ko-KR" sz="1400" dirty="0">
                <a:latin typeface="Söhne"/>
              </a:rPr>
              <a:t>rand()</a:t>
            </a:r>
            <a:r>
              <a:rPr lang="ko-KR" altLang="en-US" sz="1400" dirty="0">
                <a:latin typeface="Söhne"/>
              </a:rPr>
              <a:t>와 </a:t>
            </a:r>
            <a:r>
              <a:rPr lang="en-US" altLang="ko-KR" sz="1400" dirty="0" err="1">
                <a:latin typeface="Söhne"/>
              </a:rPr>
              <a:t>srand</a:t>
            </a:r>
            <a:r>
              <a:rPr lang="en-US" altLang="ko-KR" sz="1400" dirty="0">
                <a:latin typeface="Söhne"/>
              </a:rPr>
              <a:t>() </a:t>
            </a:r>
            <a:r>
              <a:rPr lang="ko-KR" altLang="en-US" sz="1400" dirty="0">
                <a:latin typeface="Söhne"/>
              </a:rPr>
              <a:t>난수 생성 및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난수 생성시 초기값을 설정하기 위해 사용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그 외 기존 코드와 동일</a:t>
            </a:r>
            <a:r>
              <a:rPr lang="en-US" altLang="ko-KR" sz="1400" dirty="0">
                <a:latin typeface="Söhn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7669DD-ABE3-60F7-CEAE-51D07C27A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4" y="634641"/>
            <a:ext cx="6725665" cy="56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1" y="81861"/>
            <a:ext cx="2800754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A7038-0BC9-AC8D-7869-C3EED2999292}"/>
              </a:ext>
            </a:extLst>
          </p:cNvPr>
          <p:cNvSpPr txBox="1"/>
          <p:nvPr/>
        </p:nvSpPr>
        <p:spPr>
          <a:xfrm>
            <a:off x="7180985" y="679054"/>
            <a:ext cx="45233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Söhne"/>
              </a:rPr>
              <a:t>Srand</a:t>
            </a:r>
            <a:r>
              <a:rPr lang="en-US" altLang="ko-KR" sz="1400" dirty="0">
                <a:latin typeface="Söhne"/>
              </a:rPr>
              <a:t>(time(0)); </a:t>
            </a:r>
            <a:r>
              <a:rPr lang="ko-KR" altLang="en-US" sz="1400" dirty="0">
                <a:latin typeface="Söhne"/>
              </a:rPr>
              <a:t>난수 생성을 위한 </a:t>
            </a:r>
            <a:r>
              <a:rPr lang="ko-KR" altLang="en-US" sz="1400" dirty="0" err="1">
                <a:latin typeface="Söhne"/>
              </a:rPr>
              <a:t>시드</a:t>
            </a:r>
            <a:r>
              <a:rPr lang="ko-KR" altLang="en-US" sz="1400" dirty="0">
                <a:latin typeface="Söhne"/>
              </a:rPr>
              <a:t> 초기화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Söhne"/>
              </a:rPr>
              <a:t>Max_interations</a:t>
            </a:r>
            <a:r>
              <a:rPr lang="en-US" altLang="ko-KR" sz="1400" dirty="0">
                <a:latin typeface="Söhne"/>
              </a:rPr>
              <a:t> = 100; Hill-Climber </a:t>
            </a:r>
            <a:r>
              <a:rPr lang="ko-KR" altLang="en-US" sz="1400" dirty="0">
                <a:latin typeface="Söhne"/>
              </a:rPr>
              <a:t>반복 횟수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Restarts = 10; </a:t>
            </a:r>
            <a:r>
              <a:rPr lang="ko-KR" altLang="en-US" sz="1400" dirty="0">
                <a:latin typeface="Söhne"/>
              </a:rPr>
              <a:t>무작위 초기값으로 반복할 횟수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Söhne"/>
              </a:rPr>
              <a:t>Global_value_min</a:t>
            </a:r>
            <a:r>
              <a:rPr lang="en-US" altLang="ko-KR" sz="1400" dirty="0">
                <a:latin typeface="Söhne"/>
              </a:rPr>
              <a:t> </a:t>
            </a:r>
            <a:r>
              <a:rPr lang="ko-KR" altLang="en-US" sz="1400" dirty="0">
                <a:latin typeface="Söhne"/>
              </a:rPr>
              <a:t>현재까지 발견된 최저 </a:t>
            </a:r>
            <a:r>
              <a:rPr lang="ko-KR" altLang="en-US" sz="1400" dirty="0" err="1">
                <a:latin typeface="Söhne"/>
              </a:rPr>
              <a:t>함수값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X_GLOBAL_MIN </a:t>
            </a:r>
            <a:r>
              <a:rPr lang="ko-KR" altLang="en-US" sz="1400" dirty="0">
                <a:latin typeface="Söhne"/>
              </a:rPr>
              <a:t>전역 최소값이 위치한 지점</a:t>
            </a:r>
            <a:endParaRPr lang="en-US" altLang="ko-KR" sz="1400" dirty="0">
              <a:latin typeface="Söhne"/>
            </a:endParaRPr>
          </a:p>
          <a:p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X</a:t>
            </a:r>
            <a:r>
              <a:rPr lang="ko-KR" altLang="en-US" sz="1400" dirty="0">
                <a:latin typeface="Söhne"/>
              </a:rPr>
              <a:t>의 초기값을 </a:t>
            </a:r>
            <a:r>
              <a:rPr lang="en-US" altLang="ko-KR" sz="1400" dirty="0">
                <a:latin typeface="Söhne"/>
              </a:rPr>
              <a:t>[-5.0,</a:t>
            </a:r>
            <a:r>
              <a:rPr lang="ko-KR" altLang="en-US" sz="1400" dirty="0">
                <a:latin typeface="Söhne"/>
              </a:rPr>
              <a:t> </a:t>
            </a:r>
            <a:r>
              <a:rPr lang="en-US" altLang="ko-KR" sz="1400" dirty="0">
                <a:latin typeface="Söhne"/>
              </a:rPr>
              <a:t>5.0] </a:t>
            </a:r>
            <a:r>
              <a:rPr lang="ko-KR" altLang="en-US" sz="1400" dirty="0">
                <a:latin typeface="Söhne"/>
              </a:rPr>
              <a:t>범위에서 무작위로 설정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restarts</a:t>
            </a:r>
            <a:r>
              <a:rPr lang="ko-KR" altLang="en-US" sz="1400" dirty="0">
                <a:latin typeface="Söhne"/>
              </a:rPr>
              <a:t>만큼 반복</a:t>
            </a:r>
            <a:r>
              <a:rPr lang="en-US" altLang="ko-KR" sz="1400" dirty="0">
                <a:latin typeface="Söhne"/>
              </a:rPr>
              <a:t>(</a:t>
            </a:r>
            <a:r>
              <a:rPr lang="ko-KR" altLang="en-US" sz="1400" dirty="0">
                <a:latin typeface="Söhne"/>
              </a:rPr>
              <a:t>최대 </a:t>
            </a:r>
            <a:r>
              <a:rPr lang="en-US" altLang="ko-KR" sz="1400" dirty="0">
                <a:latin typeface="Söhne"/>
              </a:rPr>
              <a:t>10</a:t>
            </a:r>
            <a:r>
              <a:rPr lang="ko-KR" altLang="en-US" sz="1400" dirty="0">
                <a:latin typeface="Söhne"/>
              </a:rPr>
              <a:t>회</a:t>
            </a:r>
            <a:r>
              <a:rPr lang="en-US" altLang="ko-KR" sz="1400" dirty="0">
                <a:latin typeface="Söhne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endParaRPr lang="en-US" altLang="ko-KR" sz="1400" dirty="0">
              <a:latin typeface="Söhne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A40418-1F77-81B0-B8CC-3BF6CC91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0" y="653882"/>
            <a:ext cx="6540132" cy="55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5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1" y="81861"/>
            <a:ext cx="2800754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A7038-0BC9-AC8D-7869-C3EED2999292}"/>
              </a:ext>
            </a:extLst>
          </p:cNvPr>
          <p:cNvSpPr txBox="1"/>
          <p:nvPr/>
        </p:nvSpPr>
        <p:spPr>
          <a:xfrm>
            <a:off x="7180985" y="679054"/>
            <a:ext cx="4523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öhne"/>
              </a:rPr>
              <a:t>기존코드와 동일하게 </a:t>
            </a:r>
            <a:r>
              <a:rPr lang="en-US" altLang="ko-KR" sz="1400" dirty="0">
                <a:latin typeface="Söhne"/>
              </a:rPr>
              <a:t>do while</a:t>
            </a:r>
            <a:r>
              <a:rPr lang="ko-KR" altLang="en-US" sz="1400" dirty="0">
                <a:latin typeface="Söhne"/>
              </a:rPr>
              <a:t> </a:t>
            </a:r>
            <a:r>
              <a:rPr lang="ko-KR" altLang="en-US" sz="1400" dirty="0" err="1">
                <a:latin typeface="Söhne"/>
              </a:rPr>
              <a:t>반복문</a:t>
            </a:r>
            <a:r>
              <a:rPr lang="ko-KR" altLang="en-US" sz="1400" dirty="0">
                <a:latin typeface="Söhne"/>
              </a:rPr>
              <a:t> 사용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값이 개선되지 않는다면 멈춤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öhne"/>
              </a:rPr>
              <a:t>최종 출력되는 값은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새로운 초기값으로 시작한 횟수</a:t>
            </a:r>
            <a:r>
              <a:rPr lang="en-US" altLang="ko-KR" sz="1400" dirty="0">
                <a:latin typeface="Söhne"/>
              </a:rPr>
              <a:t>, </a:t>
            </a:r>
            <a:r>
              <a:rPr lang="ko-KR" altLang="en-US" sz="1400" dirty="0">
                <a:latin typeface="Söhne"/>
              </a:rPr>
              <a:t>초기값</a:t>
            </a:r>
            <a:r>
              <a:rPr lang="en-US" altLang="ko-KR" sz="1400" dirty="0">
                <a:latin typeface="Söhne"/>
              </a:rPr>
              <a:t>, </a:t>
            </a:r>
            <a:r>
              <a:rPr lang="ko-KR" altLang="en-US" sz="1400" dirty="0">
                <a:latin typeface="Söhne"/>
              </a:rPr>
              <a:t>반복횟수</a:t>
            </a:r>
            <a:r>
              <a:rPr lang="en-US" altLang="ko-KR" sz="1400" dirty="0">
                <a:latin typeface="Söhne"/>
              </a:rPr>
              <a:t>,  </a:t>
            </a:r>
            <a:r>
              <a:rPr lang="ko-KR" altLang="en-US" sz="1400" dirty="0">
                <a:latin typeface="Söhne"/>
              </a:rPr>
              <a:t>계산된 값</a:t>
            </a:r>
            <a:r>
              <a:rPr lang="en-US" altLang="ko-KR" sz="1400" dirty="0">
                <a:latin typeface="Söhne"/>
              </a:rPr>
              <a:t>, </a:t>
            </a:r>
            <a:r>
              <a:rPr lang="ko-KR" altLang="en-US" sz="1400" dirty="0">
                <a:latin typeface="Söhne"/>
              </a:rPr>
              <a:t>최적의 함수 및 좌표로 출력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endParaRPr lang="en-US" altLang="ko-KR" sz="1400" dirty="0">
              <a:latin typeface="Söhn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57CF37-98CF-6AF5-DDA7-853D1A11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10" y="679054"/>
            <a:ext cx="4869110" cy="2838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7E0A07-EEFB-F42F-F9CD-65B18AC0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67" y="679054"/>
            <a:ext cx="5451726" cy="54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1" y="81861"/>
            <a:ext cx="2800754" cy="86177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결과값</a:t>
            </a:r>
            <a:endParaRPr lang="en-US" altLang="ko-KR" sz="2800" b="1" dirty="0"/>
          </a:p>
          <a:p>
            <a:pPr algn="ctr"/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D0FCE4-318F-11B6-65F6-A1C404A05A05}"/>
              </a:ext>
            </a:extLst>
          </p:cNvPr>
          <p:cNvSpPr txBox="1"/>
          <p:nvPr/>
        </p:nvSpPr>
        <p:spPr>
          <a:xfrm>
            <a:off x="8816207" y="758446"/>
            <a:ext cx="45233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öhne"/>
              </a:rPr>
              <a:t>10</a:t>
            </a:r>
            <a:r>
              <a:rPr lang="ko-KR" altLang="en-US" sz="1400" dirty="0">
                <a:latin typeface="Söhne"/>
              </a:rPr>
              <a:t>번의 난수 초기값을 이용하여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각각의 </a:t>
            </a:r>
            <a:r>
              <a:rPr lang="en-US" altLang="ko-KR" sz="1400" dirty="0" err="1">
                <a:latin typeface="Söhne"/>
              </a:rPr>
              <a:t>local_min</a:t>
            </a:r>
            <a:r>
              <a:rPr lang="ko-KR" altLang="en-US" sz="1400" dirty="0">
                <a:latin typeface="Söhne"/>
              </a:rPr>
              <a:t>을 구하고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그 중 최소값을 </a:t>
            </a:r>
            <a:r>
              <a:rPr lang="en-US" altLang="ko-KR" sz="1400" dirty="0" err="1">
                <a:latin typeface="Söhne"/>
              </a:rPr>
              <a:t>global_min</a:t>
            </a:r>
            <a:r>
              <a:rPr lang="en-US" altLang="ko-KR" sz="1400" dirty="0">
                <a:latin typeface="Söhne"/>
              </a:rPr>
              <a:t> </a:t>
            </a:r>
            <a:r>
              <a:rPr lang="ko-KR" altLang="en-US" sz="1400" dirty="0">
                <a:latin typeface="Söhne"/>
              </a:rPr>
              <a:t>으로 출력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öhne"/>
              </a:rPr>
              <a:t>반복 횟수가 </a:t>
            </a:r>
            <a:r>
              <a:rPr lang="ko-KR" altLang="en-US" sz="1400" dirty="0" err="1">
                <a:latin typeface="Söhne"/>
              </a:rPr>
              <a:t>동일하지않은건</a:t>
            </a:r>
            <a:r>
              <a:rPr lang="ko-KR" altLang="en-US" sz="1400" dirty="0">
                <a:latin typeface="Söhne"/>
              </a:rPr>
              <a:t> 각각의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초기값에 따라 더 이상 개선이 없는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값들이 달라지기 때문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öhne"/>
              </a:rPr>
              <a:t>또한 값이 같지만 계속해서 반복하는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이유는 아주 미세한 값 차이일 경우</a:t>
            </a:r>
            <a:r>
              <a:rPr lang="en-US" altLang="ko-KR" sz="1400" dirty="0">
                <a:latin typeface="Söhne"/>
              </a:rPr>
              <a:t>,</a:t>
            </a:r>
            <a:br>
              <a:rPr lang="en-US" altLang="ko-KR" sz="1400" dirty="0">
                <a:latin typeface="Söhne"/>
              </a:rPr>
            </a:br>
            <a:r>
              <a:rPr lang="en-US" altLang="ko-KR" sz="1400" dirty="0">
                <a:latin typeface="Söhne"/>
              </a:rPr>
              <a:t>value</a:t>
            </a:r>
            <a:r>
              <a:rPr lang="ko-KR" altLang="en-US" sz="1400" dirty="0">
                <a:latin typeface="Söhne"/>
              </a:rPr>
              <a:t>가 충분히 작아졌지만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반복문의 </a:t>
            </a:r>
            <a:r>
              <a:rPr lang="en-US" altLang="ko-KR" sz="1400" dirty="0">
                <a:latin typeface="Söhne"/>
              </a:rPr>
              <a:t>if(value &lt; </a:t>
            </a:r>
            <a:r>
              <a:rPr lang="en-US" altLang="ko-KR" sz="1400" dirty="0" err="1">
                <a:latin typeface="Söhne"/>
              </a:rPr>
              <a:t>value_min</a:t>
            </a:r>
            <a:r>
              <a:rPr lang="en-US" altLang="ko-KR" sz="1400" dirty="0">
                <a:latin typeface="Söhne"/>
              </a:rPr>
              <a:t>)</a:t>
            </a:r>
            <a:r>
              <a:rPr lang="ko-KR" altLang="en-US" sz="1400" dirty="0">
                <a:latin typeface="Söhne"/>
              </a:rPr>
              <a:t>이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동작하지 않을 수 있음</a:t>
            </a: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öhne"/>
              </a:rPr>
              <a:t>이를 해결하기 위해 아주 작은 값의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변화가 </a:t>
            </a:r>
            <a:r>
              <a:rPr lang="ko-KR" altLang="en-US" sz="1400" dirty="0" err="1">
                <a:latin typeface="Söhne"/>
              </a:rPr>
              <a:t>있을때</a:t>
            </a:r>
            <a:r>
              <a:rPr lang="ko-KR" altLang="en-US" sz="1400" dirty="0">
                <a:latin typeface="Söhne"/>
              </a:rPr>
              <a:t> 반복을 종료하도록</a:t>
            </a:r>
            <a:br>
              <a:rPr lang="en-US" altLang="ko-KR" sz="1400" dirty="0">
                <a:latin typeface="Söhne"/>
              </a:rPr>
            </a:br>
            <a:r>
              <a:rPr lang="ko-KR" altLang="en-US" sz="1400" dirty="0">
                <a:latin typeface="Söhne"/>
              </a:rPr>
              <a:t>허용 오차를 설정하는 것이 도움됨</a:t>
            </a:r>
            <a:br>
              <a:rPr lang="en-US" altLang="ko-KR" sz="1400" dirty="0">
                <a:latin typeface="Söhne"/>
              </a:rPr>
            </a:br>
            <a:br>
              <a:rPr lang="en-US" altLang="ko-KR" sz="1400" dirty="0">
                <a:latin typeface="Söhne"/>
              </a:rPr>
            </a:br>
            <a:r>
              <a:rPr lang="en-US" sz="1400" dirty="0"/>
              <a:t>const double tolerance = 1e-6; </a:t>
            </a:r>
          </a:p>
          <a:p>
            <a:r>
              <a:rPr lang="en-US" sz="1400" dirty="0"/>
              <a:t>if (abs(value - </a:t>
            </a:r>
            <a:r>
              <a:rPr lang="en-US" sz="1400" dirty="0" err="1"/>
              <a:t>value_min</a:t>
            </a:r>
            <a:r>
              <a:rPr lang="en-US" sz="1400" dirty="0"/>
              <a:t>) &gt; tolerance)</a:t>
            </a:r>
          </a:p>
          <a:p>
            <a:r>
              <a:rPr lang="en-US" sz="1400" dirty="0"/>
              <a:t>{ </a:t>
            </a:r>
          </a:p>
          <a:p>
            <a:r>
              <a:rPr lang="en-US" sz="1400" dirty="0"/>
              <a:t>improve = true; 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value_min</a:t>
            </a:r>
            <a:r>
              <a:rPr lang="en-US" sz="1400" dirty="0"/>
              <a:t> = value; </a:t>
            </a:r>
          </a:p>
          <a:p>
            <a:r>
              <a:rPr lang="en-US" sz="1400" dirty="0"/>
              <a:t>  X_MIN = X;</a:t>
            </a:r>
          </a:p>
          <a:p>
            <a:r>
              <a:rPr lang="en-US" sz="1400" dirty="0"/>
              <a:t> }</a:t>
            </a:r>
            <a:br>
              <a:rPr lang="en-US" altLang="ko-KR" sz="1400" dirty="0">
                <a:latin typeface="Söhne"/>
              </a:rPr>
            </a:br>
            <a:endParaRPr lang="en-US" altLang="ko-KR" sz="14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3681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512748"/>
            <a:ext cx="11858919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864444" y="2820550"/>
            <a:ext cx="6130031" cy="132343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27" y="6152151"/>
            <a:ext cx="1941973" cy="8928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9520" y="6406072"/>
            <a:ext cx="1026940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5874-22F6-4A62-AB7D-F81411A5CB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60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</TotalTime>
  <Words>433</Words>
  <Application>Microsoft Office PowerPoint</Application>
  <PresentationFormat>와이드스크린</PresentationFormat>
  <Paragraphs>62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Söhne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진호 유</cp:lastModifiedBy>
  <cp:revision>97</cp:revision>
  <dcterms:created xsi:type="dcterms:W3CDTF">2023-12-11T13:35:49Z</dcterms:created>
  <dcterms:modified xsi:type="dcterms:W3CDTF">2024-11-04T14:40:53Z</dcterms:modified>
</cp:coreProperties>
</file>